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88" r:id="rId9"/>
    <p:sldId id="271" r:id="rId10"/>
    <p:sldId id="272" r:id="rId11"/>
    <p:sldId id="273" r:id="rId12"/>
    <p:sldId id="274" r:id="rId13"/>
    <p:sldId id="275" r:id="rId14"/>
    <p:sldId id="294" r:id="rId15"/>
    <p:sldId id="295" r:id="rId16"/>
    <p:sldId id="296" r:id="rId17"/>
    <p:sldId id="298" r:id="rId18"/>
    <p:sldId id="300" r:id="rId19"/>
    <p:sldId id="299" r:id="rId20"/>
    <p:sldId id="290"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AA16E52-D4FD-439E-AAAD-05D487E25C8D}" type="datetimeFigureOut">
              <a:rPr lang="en-AU" smtClean="0"/>
              <a:t>27/03/2019</a:t>
            </a:fld>
            <a:endParaRPr lang="en-AU"/>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827B304-0734-4F2F-920B-5ACC68007CA2}" type="slidenum">
              <a:rPr lang="en-AU" smtClean="0"/>
              <a:t>‹#›</a:t>
            </a:fld>
            <a:endParaRPr lang="en-AU"/>
          </a:p>
        </p:txBody>
      </p:sp>
    </p:spTree>
    <p:extLst>
      <p:ext uri="{BB962C8B-B14F-4D97-AF65-F5344CB8AC3E}">
        <p14:creationId xmlns:p14="http://schemas.microsoft.com/office/powerpoint/2010/main" val="291283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78C17C-56C1-4D85-89A6-3EF12727C0C7}" type="datetimeFigureOut">
              <a:rPr lang="en-AU" smtClean="0"/>
              <a:t>26/03/2019</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68B80ED-53FA-44A9-8E92-FD0A21E2C1EC}" type="slidenum">
              <a:rPr lang="en-AU" smtClean="0"/>
              <a:t>‹#›</a:t>
            </a:fld>
            <a:endParaRPr lang="en-AU"/>
          </a:p>
        </p:txBody>
      </p:sp>
    </p:spTree>
    <p:extLst>
      <p:ext uri="{BB962C8B-B14F-4D97-AF65-F5344CB8AC3E}">
        <p14:creationId xmlns:p14="http://schemas.microsoft.com/office/powerpoint/2010/main" val="2734177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C3E52B-CD8A-49AC-8A80-A0F7B778A78A}" type="datetime1">
              <a:rPr lang="en-US" smtClean="0"/>
              <a:t>3/26/2019</a:t>
            </a:fld>
            <a:endParaRPr lang="en-US"/>
          </a:p>
        </p:txBody>
      </p:sp>
      <p:sp>
        <p:nvSpPr>
          <p:cNvPr id="5" name="Footer Placeholder 4"/>
          <p:cNvSpPr>
            <a:spLocks noGrp="1"/>
          </p:cNvSpPr>
          <p:nvPr>
            <p:ph type="ftr" sz="quarter" idx="11"/>
          </p:nvPr>
        </p:nvSpPr>
        <p:spPr/>
        <p:txBody>
          <a:bodyPr/>
          <a:lstStyle/>
          <a:p>
            <a:r>
              <a:rPr lang="en-AU" smtClean="0"/>
              <a:t>Carpe Diem - seize the day ... today!</a:t>
            </a:r>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A44A16-764F-41DE-BB2F-FA8AD91F16DD}" type="datetime1">
              <a:rPr lang="en-US" smtClean="0"/>
              <a:t>3/26/2019</a:t>
            </a:fld>
            <a:endParaRPr lang="en-US"/>
          </a:p>
        </p:txBody>
      </p:sp>
      <p:sp>
        <p:nvSpPr>
          <p:cNvPr id="5" name="Footer Placeholder 4"/>
          <p:cNvSpPr>
            <a:spLocks noGrp="1"/>
          </p:cNvSpPr>
          <p:nvPr>
            <p:ph type="ftr" sz="quarter" idx="11"/>
          </p:nvPr>
        </p:nvSpPr>
        <p:spPr/>
        <p:txBody>
          <a:bodyPr/>
          <a:lstStyle/>
          <a:p>
            <a:r>
              <a:rPr lang="en-AU" smtClean="0"/>
              <a:t>Carpe Diem - seize the day ... today!</a:t>
            </a:r>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4DED8D-B219-430C-9625-FE8F069B39B7}" type="datetime1">
              <a:rPr lang="en-US" smtClean="0"/>
              <a:t>3/26/2019</a:t>
            </a:fld>
            <a:endParaRPr lang="en-US"/>
          </a:p>
        </p:txBody>
      </p:sp>
      <p:sp>
        <p:nvSpPr>
          <p:cNvPr id="5" name="Footer Placeholder 4"/>
          <p:cNvSpPr>
            <a:spLocks noGrp="1"/>
          </p:cNvSpPr>
          <p:nvPr>
            <p:ph type="ftr" sz="quarter" idx="11"/>
          </p:nvPr>
        </p:nvSpPr>
        <p:spPr/>
        <p:txBody>
          <a:bodyPr/>
          <a:lstStyle/>
          <a:p>
            <a:r>
              <a:rPr lang="en-AU" smtClean="0"/>
              <a:t>Carpe Diem - seize the day ... today!</a:t>
            </a:r>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23CDD97-9CF2-403E-A2A5-CA5CE18074D3}" type="datetime1">
              <a:rPr lang="en-US" smtClean="0"/>
              <a:t>3/26/2019</a:t>
            </a:fld>
            <a:endParaRPr lang="en-US"/>
          </a:p>
        </p:txBody>
      </p:sp>
      <p:sp>
        <p:nvSpPr>
          <p:cNvPr id="5" name="Footer Placeholder 4"/>
          <p:cNvSpPr>
            <a:spLocks noGrp="1"/>
          </p:cNvSpPr>
          <p:nvPr>
            <p:ph type="ftr" sz="quarter" idx="11"/>
          </p:nvPr>
        </p:nvSpPr>
        <p:spPr/>
        <p:txBody>
          <a:bodyPr/>
          <a:lstStyle/>
          <a:p>
            <a:r>
              <a:rPr lang="en-AU" smtClean="0"/>
              <a:t>Carpe Diem - seize the day ... today!</a:t>
            </a:r>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1F391B-2305-4AC1-8435-842EDB28EFB6}" type="datetime1">
              <a:rPr lang="en-US" smtClean="0"/>
              <a:t>3/26/2019</a:t>
            </a:fld>
            <a:endParaRPr lang="en-US"/>
          </a:p>
        </p:txBody>
      </p:sp>
      <p:sp>
        <p:nvSpPr>
          <p:cNvPr id="5" name="Footer Placeholder 4"/>
          <p:cNvSpPr>
            <a:spLocks noGrp="1"/>
          </p:cNvSpPr>
          <p:nvPr>
            <p:ph type="ftr" sz="quarter" idx="11"/>
          </p:nvPr>
        </p:nvSpPr>
        <p:spPr/>
        <p:txBody>
          <a:bodyPr/>
          <a:lstStyle/>
          <a:p>
            <a:r>
              <a:rPr lang="en-AU" smtClean="0"/>
              <a:t>Carpe Diem - seize the day ... today!</a:t>
            </a:r>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8FFDC39-6BA8-4D25-96FB-3F9C0A84B2BB}" type="datetime1">
              <a:rPr lang="en-US" smtClean="0"/>
              <a:t>3/26/2019</a:t>
            </a:fld>
            <a:endParaRPr lang="en-US"/>
          </a:p>
        </p:txBody>
      </p:sp>
      <p:sp>
        <p:nvSpPr>
          <p:cNvPr id="6" name="Footer Placeholder 5"/>
          <p:cNvSpPr>
            <a:spLocks noGrp="1"/>
          </p:cNvSpPr>
          <p:nvPr>
            <p:ph type="ftr" sz="quarter" idx="11"/>
          </p:nvPr>
        </p:nvSpPr>
        <p:spPr/>
        <p:txBody>
          <a:bodyPr/>
          <a:lstStyle/>
          <a:p>
            <a:r>
              <a:rPr lang="en-AU" smtClean="0"/>
              <a:t>Carpe Diem - seize the day ... today!</a:t>
            </a:r>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528776-8E75-440C-9F3C-DED0FDE068DC}" type="datetime1">
              <a:rPr lang="en-US" smtClean="0"/>
              <a:t>3/26/2019</a:t>
            </a:fld>
            <a:endParaRPr lang="en-US"/>
          </a:p>
        </p:txBody>
      </p:sp>
      <p:sp>
        <p:nvSpPr>
          <p:cNvPr id="8" name="Footer Placeholder 7"/>
          <p:cNvSpPr>
            <a:spLocks noGrp="1"/>
          </p:cNvSpPr>
          <p:nvPr>
            <p:ph type="ftr" sz="quarter" idx="11"/>
          </p:nvPr>
        </p:nvSpPr>
        <p:spPr/>
        <p:txBody>
          <a:bodyPr/>
          <a:lstStyle/>
          <a:p>
            <a:r>
              <a:rPr lang="en-AU" smtClean="0"/>
              <a:t>Carpe Diem - seize the day ... today!</a:t>
            </a:r>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6644DD-8D9F-42FD-8745-669B3C3D3FB8}" type="datetime1">
              <a:rPr lang="en-US" smtClean="0"/>
              <a:t>3/26/2019</a:t>
            </a:fld>
            <a:endParaRPr lang="en-US"/>
          </a:p>
        </p:txBody>
      </p:sp>
      <p:sp>
        <p:nvSpPr>
          <p:cNvPr id="4" name="Footer Placeholder 3"/>
          <p:cNvSpPr>
            <a:spLocks noGrp="1"/>
          </p:cNvSpPr>
          <p:nvPr>
            <p:ph type="ftr" sz="quarter" idx="11"/>
          </p:nvPr>
        </p:nvSpPr>
        <p:spPr/>
        <p:txBody>
          <a:bodyPr/>
          <a:lstStyle/>
          <a:p>
            <a:r>
              <a:rPr lang="en-AU" smtClean="0"/>
              <a:t>Carpe Diem - seize the day ... today!</a:t>
            </a:r>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FF067-8981-4AC9-A469-1029BE952D52}" type="datetime1">
              <a:rPr lang="en-US" smtClean="0"/>
              <a:t>3/26/2019</a:t>
            </a:fld>
            <a:endParaRPr lang="en-US"/>
          </a:p>
        </p:txBody>
      </p:sp>
      <p:sp>
        <p:nvSpPr>
          <p:cNvPr id="3" name="Footer Placeholder 2"/>
          <p:cNvSpPr>
            <a:spLocks noGrp="1"/>
          </p:cNvSpPr>
          <p:nvPr>
            <p:ph type="ftr" sz="quarter" idx="11"/>
          </p:nvPr>
        </p:nvSpPr>
        <p:spPr/>
        <p:txBody>
          <a:bodyPr/>
          <a:lstStyle/>
          <a:p>
            <a:r>
              <a:rPr lang="en-AU" smtClean="0"/>
              <a:t>Carpe Diem - seize the day ... today!</a:t>
            </a:r>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DDD3A-C346-49B8-BA65-AD75A95F8DD2}" type="datetime1">
              <a:rPr lang="en-US" smtClean="0"/>
              <a:t>3/26/2019</a:t>
            </a:fld>
            <a:endParaRPr lang="en-US"/>
          </a:p>
        </p:txBody>
      </p:sp>
      <p:sp>
        <p:nvSpPr>
          <p:cNvPr id="6" name="Footer Placeholder 5"/>
          <p:cNvSpPr>
            <a:spLocks noGrp="1"/>
          </p:cNvSpPr>
          <p:nvPr>
            <p:ph type="ftr" sz="quarter" idx="11"/>
          </p:nvPr>
        </p:nvSpPr>
        <p:spPr/>
        <p:txBody>
          <a:bodyPr/>
          <a:lstStyle/>
          <a:p>
            <a:r>
              <a:rPr lang="en-AU" smtClean="0"/>
              <a:t>Carpe Diem - seize the day ... today!</a:t>
            </a:r>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360C8-7ABD-45A8-86E1-E814AD2CA98E}" type="datetime1">
              <a:rPr lang="en-US" smtClean="0"/>
              <a:t>3/26/2019</a:t>
            </a:fld>
            <a:endParaRPr lang="en-US"/>
          </a:p>
        </p:txBody>
      </p:sp>
      <p:sp>
        <p:nvSpPr>
          <p:cNvPr id="6" name="Footer Placeholder 5"/>
          <p:cNvSpPr>
            <a:spLocks noGrp="1"/>
          </p:cNvSpPr>
          <p:nvPr>
            <p:ph type="ftr" sz="quarter" idx="11"/>
          </p:nvPr>
        </p:nvSpPr>
        <p:spPr/>
        <p:txBody>
          <a:bodyPr/>
          <a:lstStyle/>
          <a:p>
            <a:r>
              <a:rPr lang="en-AU" smtClean="0"/>
              <a:t>Carpe Diem - seize the day ... today!</a:t>
            </a:r>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06F3786-F333-4194-9AB7-0979FF44BE6D}" type="datetime1">
              <a:rPr lang="en-US" smtClean="0"/>
              <a:t>3/26/2019</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r>
              <a:rPr lang="en-AU" smtClean="0"/>
              <a:t>Carpe Diem - seize the day ... today!</a:t>
            </a:r>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hf sldNum="0" hd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rsarahallen.com/7-ways-to-calm/" TargetMode="External"/><Relationship Id="rId2" Type="http://schemas.openxmlformats.org/officeDocument/2006/relationships/hyperlink" Target="https://www.beyondblue.org.au/get-support/staying-well/relaxation-exercise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arpediemperth.com.au/tips-for-uni-part-2-studying/" TargetMode="External"/><Relationship Id="rId2" Type="http://schemas.openxmlformats.org/officeDocument/2006/relationships/hyperlink" Target="https://www.carpediemperth.com.au/tips-for-preparation-for-uni/"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carpediemperth.com.au/tips-for-uni-part-3-assignments/"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arpediemperth.com.a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7664" y="4077072"/>
            <a:ext cx="5637010" cy="882119"/>
          </a:xfrm>
        </p:spPr>
        <p:txBody>
          <a:bodyPr/>
          <a:lstStyle/>
          <a:p>
            <a:r>
              <a:rPr lang="en-AU" dirty="0" smtClean="0"/>
              <a:t>Connie Richardson</a:t>
            </a:r>
          </a:p>
          <a:p>
            <a:r>
              <a:rPr lang="en-AU" dirty="0" smtClean="0"/>
              <a:t>Carpe Diem Counselling and Coaching</a:t>
            </a:r>
            <a:endParaRPr lang="en-AU" dirty="0"/>
          </a:p>
        </p:txBody>
      </p:sp>
      <p:sp>
        <p:nvSpPr>
          <p:cNvPr id="3" name="Title 2"/>
          <p:cNvSpPr>
            <a:spLocks noGrp="1"/>
          </p:cNvSpPr>
          <p:nvPr>
            <p:ph type="ctrTitle"/>
          </p:nvPr>
        </p:nvSpPr>
        <p:spPr>
          <a:xfrm>
            <a:off x="467544" y="2420888"/>
            <a:ext cx="8208912" cy="1793167"/>
          </a:xfrm>
        </p:spPr>
        <p:txBody>
          <a:bodyPr/>
          <a:lstStyle/>
          <a:p>
            <a:pPr marL="182880" indent="0">
              <a:buNone/>
            </a:pPr>
            <a:r>
              <a:rPr lang="en-AU" dirty="0" smtClean="0"/>
              <a:t>Avoidance and anxiety</a:t>
            </a:r>
            <a:endParaRPr lang="en-AU"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6"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3325057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The solution</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2352675"/>
            <a:ext cx="3456384" cy="2702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2962937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The solution</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r>
              <a:rPr lang="en-AU" dirty="0" smtClean="0"/>
              <a:t>Tackle the emotional discomfort (by doing the thing that makes you anxious)</a:t>
            </a:r>
          </a:p>
          <a:p>
            <a:r>
              <a:rPr lang="en-AU" dirty="0" smtClean="0"/>
              <a:t>Realise that you can cope</a:t>
            </a:r>
          </a:p>
          <a:p>
            <a:r>
              <a:rPr lang="en-AU" dirty="0" smtClean="0"/>
              <a:t>Deal with the problem that you’re avoiding</a:t>
            </a:r>
          </a:p>
          <a:p>
            <a:pPr marL="45720" indent="0">
              <a:buNone/>
            </a:pPr>
            <a:endParaRPr lang="en-AU" dirty="0"/>
          </a:p>
          <a:p>
            <a:pPr marL="45720" indent="0">
              <a:buNone/>
            </a:pPr>
            <a:r>
              <a:rPr lang="en-AU" dirty="0" smtClean="0"/>
              <a:t>Side benefit:</a:t>
            </a:r>
          </a:p>
          <a:p>
            <a:r>
              <a:rPr lang="en-AU" dirty="0" smtClean="0"/>
              <a:t>Internalise a coping attitude to emotional discomfort and setbacks</a:t>
            </a:r>
          </a:p>
          <a:p>
            <a:pPr marL="45720" indent="0">
              <a:buNone/>
            </a:pP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txBox="1">
            <a:spLocks/>
          </p:cNvSpPr>
          <p:nvPr/>
        </p:nvSpPr>
        <p:spPr>
          <a:xfrm>
            <a:off x="2123728" y="6172200"/>
            <a:ext cx="6696744" cy="365125"/>
          </a:xfrm>
          <a:prstGeom prst="rect">
            <a:avLst/>
          </a:prstGeom>
        </p:spPr>
        <p:txBody>
          <a:bodyPr vert="horz" lIns="91440" tIns="45720" rIns="91440" bIns="45720" rtlCol="0" anchor="ctr"/>
          <a:lstStyle>
            <a:defPPr>
              <a:defRPr lang="en-US"/>
            </a:defPPr>
            <a:lvl1pPr marL="0" algn="l" defTabSz="914400" rtl="0" eaLnBrk="1" latinLnBrk="0" hangingPunct="1">
              <a:defRPr sz="11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AU" sz="160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2962937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Tackling the problem</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Calming the fight or flight response</a:t>
            </a:r>
          </a:p>
          <a:p>
            <a:pPr marL="45720" indent="0">
              <a:buNone/>
            </a:pPr>
            <a:endParaRPr lang="en-AU" dirty="0"/>
          </a:p>
          <a:p>
            <a:pPr marL="45720" indent="0">
              <a:buNone/>
            </a:pPr>
            <a:r>
              <a:rPr lang="en-AU" dirty="0" smtClean="0">
                <a:hlinkClick r:id="rId2"/>
              </a:rPr>
              <a:t>Breathing</a:t>
            </a:r>
            <a:endParaRPr lang="en-AU" dirty="0" smtClean="0"/>
          </a:p>
          <a:p>
            <a:pPr marL="45720" indent="0">
              <a:buNone/>
            </a:pPr>
            <a:endParaRPr lang="en-AU" dirty="0"/>
          </a:p>
          <a:p>
            <a:pPr marL="45720" indent="0">
              <a:buNone/>
            </a:pPr>
            <a:r>
              <a:rPr lang="en-AU" dirty="0" smtClean="0">
                <a:hlinkClick r:id="rId3"/>
              </a:rPr>
              <a:t>Grounding techniques</a:t>
            </a:r>
            <a:endParaRPr lang="en-AU" dirty="0"/>
          </a:p>
          <a:p>
            <a:pPr marL="45720" indent="0">
              <a:buNone/>
            </a:pPr>
            <a:endParaRPr lang="en-AU" dirty="0" smtClean="0"/>
          </a:p>
          <a:p>
            <a:pPr marL="45720" indent="0">
              <a:buNone/>
            </a:pPr>
            <a:r>
              <a:rPr lang="en-AU" dirty="0" smtClean="0"/>
              <a:t>Start writing </a:t>
            </a:r>
            <a:r>
              <a:rPr lang="en-AU" dirty="0" smtClean="0">
                <a:solidFill>
                  <a:srgbClr val="FF0000"/>
                </a:solidFill>
              </a:rPr>
              <a:t>achievement cards </a:t>
            </a:r>
            <a:r>
              <a:rPr lang="en-AU" dirty="0" smtClean="0"/>
              <a:t>(and update regularly)</a:t>
            </a:r>
            <a:endParaRPr lang="en-AU" dirty="0"/>
          </a:p>
        </p:txBody>
      </p:sp>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251520" y="404664"/>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2962937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Tackling the problem</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Process:</a:t>
            </a:r>
          </a:p>
          <a:p>
            <a:pPr marL="502920" indent="-457200">
              <a:buFont typeface="+mj-lt"/>
              <a:buAutoNum type="arabicPeriod"/>
            </a:pPr>
            <a:r>
              <a:rPr lang="en-AU" dirty="0" smtClean="0"/>
              <a:t>Identify the issue and worst outcome</a:t>
            </a:r>
          </a:p>
          <a:p>
            <a:pPr marL="502920" indent="-457200">
              <a:buFont typeface="+mj-lt"/>
              <a:buAutoNum type="arabicPeriod"/>
            </a:pPr>
            <a:r>
              <a:rPr lang="en-AU" dirty="0" smtClean="0"/>
              <a:t>Identify what you want</a:t>
            </a:r>
          </a:p>
          <a:p>
            <a:pPr marL="502920" indent="-457200">
              <a:buFont typeface="+mj-lt"/>
              <a:buAutoNum type="arabicPeriod"/>
            </a:pPr>
            <a:r>
              <a:rPr lang="en-AU" dirty="0" smtClean="0"/>
              <a:t>Identify possible options</a:t>
            </a:r>
          </a:p>
          <a:p>
            <a:pPr marL="502920" indent="-457200">
              <a:buFont typeface="+mj-lt"/>
              <a:buAutoNum type="arabicPeriod"/>
            </a:pPr>
            <a:r>
              <a:rPr lang="en-AU" dirty="0" smtClean="0"/>
              <a:t>Choose one</a:t>
            </a:r>
          </a:p>
          <a:p>
            <a:pPr marL="502920" indent="-457200">
              <a:buFont typeface="+mj-lt"/>
              <a:buAutoNum type="arabicPeriod"/>
            </a:pPr>
            <a:r>
              <a:rPr lang="en-AU" dirty="0" smtClean="0"/>
              <a:t>Break plan into small steps</a:t>
            </a:r>
          </a:p>
          <a:p>
            <a:pPr marL="502920" indent="-457200">
              <a:buFont typeface="+mj-lt"/>
              <a:buAutoNum type="arabicPeriod"/>
            </a:pPr>
            <a:r>
              <a:rPr lang="en-AU" dirty="0" smtClean="0"/>
              <a:t>Review the outcome</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2962937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Tackling the problem</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Process:</a:t>
            </a:r>
          </a:p>
          <a:p>
            <a:pPr marL="502920" indent="-457200">
              <a:buFont typeface="+mj-lt"/>
              <a:buAutoNum type="arabicPeriod"/>
            </a:pPr>
            <a:r>
              <a:rPr lang="en-AU" dirty="0" smtClean="0"/>
              <a:t>Identify the issue and worst outcome</a:t>
            </a:r>
          </a:p>
          <a:p>
            <a:pPr marL="502920" indent="-457200">
              <a:buFont typeface="+mj-lt"/>
              <a:buAutoNum type="arabicPeriod"/>
            </a:pPr>
            <a:endParaRPr lang="en-AU" dirty="0"/>
          </a:p>
          <a:p>
            <a:r>
              <a:rPr lang="en-AU" dirty="0" smtClean="0"/>
              <a:t>Can’t understand subject … Will fail exam ... Will confirm view of myself as stupid</a:t>
            </a:r>
          </a:p>
          <a:p>
            <a:r>
              <a:rPr lang="en-AU" dirty="0" smtClean="0"/>
              <a:t>Don’t know to start with my assignment … Will miss deadline/fail unit … Will </a:t>
            </a:r>
            <a:r>
              <a:rPr lang="en-AU" dirty="0"/>
              <a:t>confirm view of myself as stupid</a:t>
            </a:r>
          </a:p>
          <a:p>
            <a:pPr marL="45720" indent="0">
              <a:buNone/>
            </a:pPr>
            <a:endParaRPr lang="en-AU" dirty="0"/>
          </a:p>
          <a:p>
            <a:pPr marL="45720" indent="0">
              <a:buNone/>
            </a:pPr>
            <a:endParaRPr lang="en-AU" dirty="0" smtClean="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306227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Tackling the problem</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Process:</a:t>
            </a:r>
          </a:p>
          <a:p>
            <a:pPr marL="502920" indent="-457200">
              <a:buFont typeface="+mj-lt"/>
              <a:buAutoNum type="arabicPeriod"/>
            </a:pPr>
            <a:r>
              <a:rPr lang="en-AU" dirty="0" smtClean="0"/>
              <a:t>Identify the issue and worst outcome</a:t>
            </a:r>
          </a:p>
          <a:p>
            <a:pPr marL="502920" indent="-457200">
              <a:buFont typeface="+mj-lt"/>
              <a:buAutoNum type="arabicPeriod"/>
            </a:pPr>
            <a:r>
              <a:rPr lang="en-AU" dirty="0" smtClean="0"/>
              <a:t>Identify what you want</a:t>
            </a:r>
          </a:p>
          <a:p>
            <a:r>
              <a:rPr lang="en-AU" dirty="0" smtClean="0"/>
              <a:t>Need to know enough to pass</a:t>
            </a:r>
          </a:p>
          <a:p>
            <a:r>
              <a:rPr lang="en-AU" dirty="0" smtClean="0"/>
              <a:t>Need to get a first draft down by Sunday so that I can edit it</a:t>
            </a:r>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18931207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Tackling the problem</a:t>
            </a:r>
            <a:endParaRPr lang="en-AU" sz="4000" dirty="0"/>
          </a:p>
        </p:txBody>
      </p:sp>
      <p:sp>
        <p:nvSpPr>
          <p:cNvPr id="3" name="Content Placeholder 2"/>
          <p:cNvSpPr>
            <a:spLocks noGrp="1"/>
          </p:cNvSpPr>
          <p:nvPr>
            <p:ph sz="quarter" idx="13"/>
          </p:nvPr>
        </p:nvSpPr>
        <p:spPr>
          <a:xfrm>
            <a:off x="1259632" y="2204864"/>
            <a:ext cx="6400800" cy="3474720"/>
          </a:xfrm>
        </p:spPr>
        <p:txBody>
          <a:bodyPr>
            <a:normAutofit lnSpcReduction="10000"/>
          </a:bodyPr>
          <a:lstStyle/>
          <a:p>
            <a:pPr marL="45720" indent="0">
              <a:buNone/>
            </a:pPr>
            <a:r>
              <a:rPr lang="en-AU" dirty="0" smtClean="0"/>
              <a:t>Process:</a:t>
            </a:r>
          </a:p>
          <a:p>
            <a:pPr marL="502920" indent="-457200">
              <a:buFont typeface="+mj-lt"/>
              <a:buAutoNum type="arabicPeriod"/>
            </a:pPr>
            <a:r>
              <a:rPr lang="en-AU" dirty="0" smtClean="0"/>
              <a:t>Identify the issue and worst outcome</a:t>
            </a:r>
          </a:p>
          <a:p>
            <a:pPr marL="502920" indent="-457200">
              <a:buFont typeface="+mj-lt"/>
              <a:buAutoNum type="arabicPeriod"/>
            </a:pPr>
            <a:r>
              <a:rPr lang="en-AU" dirty="0" smtClean="0"/>
              <a:t>Identify what you want</a:t>
            </a:r>
          </a:p>
          <a:p>
            <a:pPr marL="502920" indent="-457200">
              <a:buFont typeface="+mj-lt"/>
              <a:buAutoNum type="arabicPeriod"/>
            </a:pPr>
            <a:r>
              <a:rPr lang="en-AU" dirty="0" smtClean="0"/>
              <a:t>Identify possible options</a:t>
            </a:r>
          </a:p>
          <a:p>
            <a:r>
              <a:rPr lang="en-AU" dirty="0" smtClean="0"/>
              <a:t>Talk to lecturer</a:t>
            </a:r>
          </a:p>
          <a:p>
            <a:r>
              <a:rPr lang="en-AU" dirty="0" smtClean="0"/>
              <a:t>Get a private tutor</a:t>
            </a:r>
          </a:p>
          <a:p>
            <a:r>
              <a:rPr lang="en-AU" dirty="0" smtClean="0"/>
              <a:t>Work with a friend</a:t>
            </a:r>
          </a:p>
          <a:p>
            <a:r>
              <a:rPr lang="en-AU" dirty="0" smtClean="0"/>
              <a:t>Negotiate an extended deadline</a:t>
            </a:r>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2420942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Tackling the problem</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Process:</a:t>
            </a:r>
          </a:p>
          <a:p>
            <a:pPr marL="502920" indent="-457200">
              <a:buFont typeface="+mj-lt"/>
              <a:buAutoNum type="arabicPeriod" startAt="4"/>
            </a:pPr>
            <a:r>
              <a:rPr lang="en-AU" dirty="0" smtClean="0"/>
              <a:t>Choose one: consider pros and cons</a:t>
            </a:r>
          </a:p>
          <a:p>
            <a:r>
              <a:rPr lang="en-AU" dirty="0" smtClean="0"/>
              <a:t>Lecturer: free but unavailable</a:t>
            </a:r>
          </a:p>
          <a:p>
            <a:r>
              <a:rPr lang="en-AU" dirty="0" smtClean="0"/>
              <a:t>Private tutor: costs money but time efficient</a:t>
            </a:r>
          </a:p>
          <a:p>
            <a:r>
              <a:rPr lang="en-AU" dirty="0" smtClean="0"/>
              <a:t>Friend: support, but scheduling conflicts</a:t>
            </a:r>
          </a:p>
          <a:p>
            <a:r>
              <a:rPr lang="en-AU" dirty="0" smtClean="0"/>
              <a:t>Extend: more time but clash with future commitments</a:t>
            </a:r>
          </a:p>
          <a:p>
            <a:pPr marL="45720" indent="0">
              <a:buNone/>
            </a:pPr>
            <a:endParaRPr lang="en-AU" dirty="0" smtClean="0"/>
          </a:p>
          <a:p>
            <a:pPr marL="45720" indent="0">
              <a:buNone/>
            </a:pPr>
            <a:endParaRPr lang="en-AU" dirty="0"/>
          </a:p>
          <a:p>
            <a:pPr marL="45720" indent="0">
              <a:buNone/>
            </a:pPr>
            <a:endParaRPr lang="en-AU" dirty="0" smtClean="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358863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Tackling the problem</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Process:</a:t>
            </a:r>
          </a:p>
          <a:p>
            <a:pPr marL="502920" indent="-457200">
              <a:buFont typeface="+mj-lt"/>
              <a:buAutoNum type="arabicPeriod" startAt="4"/>
            </a:pPr>
            <a:r>
              <a:rPr lang="en-AU" dirty="0" smtClean="0"/>
              <a:t>Choose one</a:t>
            </a:r>
          </a:p>
          <a:p>
            <a:pPr marL="502920" indent="-457200">
              <a:buFont typeface="+mj-lt"/>
              <a:buAutoNum type="arabicPeriod" startAt="4"/>
            </a:pPr>
            <a:r>
              <a:rPr lang="en-AU" dirty="0" smtClean="0"/>
              <a:t>Break plan into small steps</a:t>
            </a:r>
          </a:p>
          <a:p>
            <a:pPr marL="45720" indent="0">
              <a:buNone/>
            </a:pPr>
            <a:endParaRPr lang="en-AU" dirty="0" smtClean="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54135569"/>
              </p:ext>
            </p:extLst>
          </p:nvPr>
        </p:nvGraphicFramePr>
        <p:xfrm>
          <a:off x="899592" y="3717032"/>
          <a:ext cx="7056784" cy="1854200"/>
        </p:xfrm>
        <a:graphic>
          <a:graphicData uri="http://schemas.openxmlformats.org/drawingml/2006/table">
            <a:tbl>
              <a:tblPr firstRow="1" bandRow="1">
                <a:tableStyleId>{5C22544A-7EE6-4342-B048-85BDC9FD1C3A}</a:tableStyleId>
              </a:tblPr>
              <a:tblGrid>
                <a:gridCol w="3528392"/>
                <a:gridCol w="3528392"/>
              </a:tblGrid>
              <a:tr h="370840">
                <a:tc>
                  <a:txBody>
                    <a:bodyPr/>
                    <a:lstStyle/>
                    <a:p>
                      <a:r>
                        <a:rPr lang="en-AU" dirty="0" smtClean="0"/>
                        <a:t>Private tutor</a:t>
                      </a:r>
                      <a:endParaRPr lang="en-AU" dirty="0"/>
                    </a:p>
                  </a:txBody>
                  <a:tcPr/>
                </a:tc>
                <a:tc>
                  <a:txBody>
                    <a:bodyPr/>
                    <a:lstStyle/>
                    <a:p>
                      <a:r>
                        <a:rPr lang="en-AU" dirty="0" smtClean="0"/>
                        <a:t>Friend</a:t>
                      </a:r>
                      <a:endParaRPr lang="en-AU" dirty="0"/>
                    </a:p>
                  </a:txBody>
                  <a:tcPr/>
                </a:tc>
              </a:tr>
              <a:tr h="370840">
                <a:tc>
                  <a:txBody>
                    <a:bodyPr/>
                    <a:lstStyle/>
                    <a:p>
                      <a:r>
                        <a:rPr lang="en-AU" dirty="0" smtClean="0"/>
                        <a:t>Contact tutor for</a:t>
                      </a:r>
                      <a:r>
                        <a:rPr lang="en-AU" baseline="0" dirty="0" smtClean="0"/>
                        <a:t> info</a:t>
                      </a:r>
                      <a:endParaRPr lang="en-AU" dirty="0"/>
                    </a:p>
                  </a:txBody>
                  <a:tcPr/>
                </a:tc>
                <a:tc>
                  <a:txBody>
                    <a:bodyPr/>
                    <a:lstStyle/>
                    <a:p>
                      <a:r>
                        <a:rPr lang="en-AU" dirty="0" smtClean="0"/>
                        <a:t>Contact</a:t>
                      </a:r>
                      <a:r>
                        <a:rPr lang="en-AU" baseline="0" dirty="0" smtClean="0"/>
                        <a:t> friend to suggest</a:t>
                      </a:r>
                      <a:endParaRPr lang="en-AU" dirty="0"/>
                    </a:p>
                  </a:txBody>
                  <a:tcPr/>
                </a:tc>
              </a:tr>
              <a:tr h="370840">
                <a:tc>
                  <a:txBody>
                    <a:bodyPr/>
                    <a:lstStyle/>
                    <a:p>
                      <a:r>
                        <a:rPr lang="en-AU" dirty="0" smtClean="0"/>
                        <a:t>Book appointment</a:t>
                      </a:r>
                      <a:endParaRPr lang="en-AU" dirty="0"/>
                    </a:p>
                  </a:txBody>
                  <a:tcPr/>
                </a:tc>
                <a:tc>
                  <a:txBody>
                    <a:bodyPr/>
                    <a:lstStyle/>
                    <a:p>
                      <a:r>
                        <a:rPr lang="en-AU" dirty="0" smtClean="0"/>
                        <a:t>Compare diaries</a:t>
                      </a:r>
                      <a:endParaRPr lang="en-AU" dirty="0"/>
                    </a:p>
                  </a:txBody>
                  <a:tcPr/>
                </a:tc>
              </a:tr>
              <a:tr h="370840">
                <a:tc>
                  <a:txBody>
                    <a:bodyPr/>
                    <a:lstStyle/>
                    <a:p>
                      <a:r>
                        <a:rPr lang="en-AU" dirty="0" smtClean="0"/>
                        <a:t>Decide which</a:t>
                      </a:r>
                      <a:r>
                        <a:rPr lang="en-AU" baseline="0" dirty="0" smtClean="0"/>
                        <a:t> topics priority</a:t>
                      </a:r>
                      <a:endParaRPr lang="en-AU" dirty="0"/>
                    </a:p>
                  </a:txBody>
                  <a:tcPr/>
                </a:tc>
                <a:tc>
                  <a:txBody>
                    <a:bodyPr/>
                    <a:lstStyle/>
                    <a:p>
                      <a:r>
                        <a:rPr lang="en-AU" dirty="0" smtClean="0"/>
                        <a:t>Book time &amp; topic</a:t>
                      </a:r>
                    </a:p>
                  </a:txBody>
                  <a:tcPr/>
                </a:tc>
              </a:tr>
              <a:tr h="370840">
                <a:tc>
                  <a:txBody>
                    <a:bodyPr/>
                    <a:lstStyle/>
                    <a:p>
                      <a:r>
                        <a:rPr lang="en-AU" dirty="0" smtClean="0"/>
                        <a:t>See</a:t>
                      </a:r>
                      <a:r>
                        <a:rPr lang="en-AU" baseline="0" dirty="0" smtClean="0"/>
                        <a:t> tutor</a:t>
                      </a:r>
                      <a:endParaRPr lang="en-AU" dirty="0"/>
                    </a:p>
                  </a:txBody>
                  <a:tcPr/>
                </a:tc>
                <a:tc>
                  <a:txBody>
                    <a:bodyPr/>
                    <a:lstStyle/>
                    <a:p>
                      <a:r>
                        <a:rPr lang="en-AU" dirty="0" smtClean="0"/>
                        <a:t>Meet friend</a:t>
                      </a:r>
                      <a:endParaRPr lang="en-AU" dirty="0"/>
                    </a:p>
                  </a:txBody>
                  <a:tcPr/>
                </a:tc>
              </a:tr>
            </a:tbl>
          </a:graphicData>
        </a:graphic>
      </p:graphicFrame>
    </p:spTree>
    <p:extLst>
      <p:ext uri="{BB962C8B-B14F-4D97-AF65-F5344CB8AC3E}">
        <p14:creationId xmlns:p14="http://schemas.microsoft.com/office/powerpoint/2010/main" val="3562300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Tackling the problem</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Process:</a:t>
            </a:r>
          </a:p>
          <a:p>
            <a:pPr marL="502920" indent="-457200">
              <a:buFont typeface="+mj-lt"/>
              <a:buAutoNum type="arabicPeriod" startAt="4"/>
            </a:pPr>
            <a:r>
              <a:rPr lang="en-AU" dirty="0" smtClean="0"/>
              <a:t>Choose one</a:t>
            </a:r>
          </a:p>
          <a:p>
            <a:pPr marL="502920" indent="-457200">
              <a:buFont typeface="+mj-lt"/>
              <a:buAutoNum type="arabicPeriod" startAt="4"/>
            </a:pPr>
            <a:r>
              <a:rPr lang="en-AU" dirty="0" smtClean="0"/>
              <a:t>Break plan into small steps</a:t>
            </a:r>
          </a:p>
          <a:p>
            <a:pPr marL="502920" indent="-457200">
              <a:buFont typeface="+mj-lt"/>
              <a:buAutoNum type="arabicPeriod" startAt="4"/>
            </a:pPr>
            <a:r>
              <a:rPr lang="en-AU" dirty="0" smtClean="0"/>
              <a:t>Review the outcome</a:t>
            </a:r>
          </a:p>
          <a:p>
            <a:pPr marL="45720" indent="0">
              <a:buNone/>
            </a:pPr>
            <a:endParaRPr lang="en-AU" dirty="0" smtClean="0"/>
          </a:p>
          <a:p>
            <a:r>
              <a:rPr lang="en-AU" dirty="0" smtClean="0"/>
              <a:t>Consider not just the outcome of the problem you were avoiding but how you feel about the fact that you dealt with it.</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371142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620688"/>
            <a:ext cx="7056784" cy="1143000"/>
          </a:xfrm>
        </p:spPr>
        <p:txBody>
          <a:bodyPr/>
          <a:lstStyle/>
          <a:p>
            <a:pPr marL="0" indent="0">
              <a:buNone/>
            </a:pPr>
            <a:r>
              <a:rPr lang="en-AU" sz="4000" dirty="0" smtClean="0"/>
              <a:t>Context: posts for students</a:t>
            </a:r>
            <a:endParaRPr lang="en-AU" sz="4000" dirty="0"/>
          </a:p>
        </p:txBody>
      </p:sp>
      <p:sp>
        <p:nvSpPr>
          <p:cNvPr id="3" name="Content Placeholder 2"/>
          <p:cNvSpPr>
            <a:spLocks noGrp="1"/>
          </p:cNvSpPr>
          <p:nvPr>
            <p:ph sz="quarter" idx="13"/>
          </p:nvPr>
        </p:nvSpPr>
        <p:spPr>
          <a:xfrm>
            <a:off x="755576" y="2204864"/>
            <a:ext cx="6904856" cy="3474720"/>
          </a:xfrm>
        </p:spPr>
        <p:txBody>
          <a:bodyPr>
            <a:normAutofit fontScale="92500" lnSpcReduction="10000"/>
          </a:bodyPr>
          <a:lstStyle/>
          <a:p>
            <a:pPr marL="45720" indent="0">
              <a:buNone/>
            </a:pPr>
            <a:r>
              <a:rPr lang="en-AU" dirty="0" smtClean="0"/>
              <a:t>Three blog posts to date:</a:t>
            </a:r>
          </a:p>
          <a:p>
            <a:pPr marL="45720" indent="0">
              <a:buNone/>
            </a:pPr>
            <a:endParaRPr lang="en-AU" dirty="0" smtClean="0">
              <a:hlinkClick r:id="rId2"/>
            </a:endParaRPr>
          </a:p>
          <a:p>
            <a:pPr marL="45720" indent="0">
              <a:buNone/>
            </a:pPr>
            <a:r>
              <a:rPr lang="en-AU" dirty="0" smtClean="0">
                <a:hlinkClick r:id="rId2"/>
              </a:rPr>
              <a:t>https</a:t>
            </a:r>
            <a:r>
              <a:rPr lang="en-AU" dirty="0">
                <a:hlinkClick r:id="rId2"/>
              </a:rPr>
              <a:t>://www.carpediemperth.com.au/tips-for-preparation-for-uni</a:t>
            </a:r>
            <a:r>
              <a:rPr lang="en-AU" dirty="0" smtClean="0">
                <a:hlinkClick r:id="rId2"/>
              </a:rPr>
              <a:t>/</a:t>
            </a:r>
            <a:endParaRPr lang="en-AU" dirty="0" smtClean="0"/>
          </a:p>
          <a:p>
            <a:pPr marL="45720" indent="0">
              <a:buNone/>
            </a:pPr>
            <a:endParaRPr lang="en-AU" dirty="0" smtClean="0">
              <a:hlinkClick r:id="rId3"/>
            </a:endParaRPr>
          </a:p>
          <a:p>
            <a:pPr marL="45720" indent="0">
              <a:buNone/>
            </a:pPr>
            <a:r>
              <a:rPr lang="en-AU" dirty="0" smtClean="0">
                <a:hlinkClick r:id="rId3"/>
              </a:rPr>
              <a:t>https</a:t>
            </a:r>
            <a:r>
              <a:rPr lang="en-AU" dirty="0">
                <a:hlinkClick r:id="rId3"/>
              </a:rPr>
              <a:t>://www.carpediemperth.com.au/tips-for-uni-part-2-studying</a:t>
            </a:r>
            <a:r>
              <a:rPr lang="en-AU" dirty="0" smtClean="0">
                <a:hlinkClick r:id="rId3"/>
              </a:rPr>
              <a:t>/</a:t>
            </a:r>
            <a:endParaRPr lang="en-AU" dirty="0" smtClean="0"/>
          </a:p>
          <a:p>
            <a:pPr marL="45720" indent="0">
              <a:buNone/>
            </a:pPr>
            <a:endParaRPr lang="en-AU" dirty="0"/>
          </a:p>
          <a:p>
            <a:pPr marL="45720" indent="0">
              <a:buNone/>
            </a:pPr>
            <a:r>
              <a:rPr lang="en-AU" dirty="0">
                <a:hlinkClick r:id="rId4"/>
              </a:rPr>
              <a:t>https://www.carpediemperth.com.au/tips-for-uni-part-3-assignments/</a:t>
            </a:r>
            <a:endParaRPr lang="en-AU" dirty="0"/>
          </a:p>
          <a:p>
            <a:pPr marL="45720" indent="0">
              <a:buNone/>
            </a:pPr>
            <a:endParaRPr lang="en-AU" dirty="0"/>
          </a:p>
        </p:txBody>
      </p:sp>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28769430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Conclusion</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Get help:</a:t>
            </a:r>
          </a:p>
          <a:p>
            <a:r>
              <a:rPr lang="en-AU" dirty="0" smtClean="0"/>
              <a:t>Lecturer/academic staff</a:t>
            </a:r>
          </a:p>
          <a:p>
            <a:r>
              <a:rPr lang="en-AU" dirty="0" smtClean="0"/>
              <a:t>Student services/counsellor at </a:t>
            </a:r>
            <a:r>
              <a:rPr lang="en-AU" dirty="0" err="1" smtClean="0"/>
              <a:t>Uni</a:t>
            </a:r>
            <a:endParaRPr lang="en-AU" dirty="0" smtClean="0"/>
          </a:p>
          <a:p>
            <a:r>
              <a:rPr lang="en-AU" dirty="0" smtClean="0"/>
              <a:t>Samaritans 13 52 47 or 1800 198 313</a:t>
            </a:r>
          </a:p>
          <a:p>
            <a:r>
              <a:rPr lang="en-AU" dirty="0" smtClean="0"/>
              <a:t>Website: www.carpediemperth.com.au </a:t>
            </a:r>
          </a:p>
          <a:p>
            <a:pPr marL="45720" indent="0">
              <a:buNone/>
            </a:pPr>
            <a:endParaRPr lang="en-AU" dirty="0" smtClean="0"/>
          </a:p>
          <a:p>
            <a:pPr marL="45720" indent="0">
              <a:buNone/>
            </a:pPr>
            <a:r>
              <a:rPr lang="en-AU" dirty="0" smtClean="0"/>
              <a:t>Thanks for listening and good luck!</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2215486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620688"/>
            <a:ext cx="6768752" cy="1143000"/>
          </a:xfrm>
        </p:spPr>
        <p:txBody>
          <a:bodyPr/>
          <a:lstStyle/>
          <a:p>
            <a:pPr marL="0" indent="0">
              <a:buNone/>
            </a:pPr>
            <a:r>
              <a:rPr lang="en-AU" sz="4000" dirty="0"/>
              <a:t>Context: posts for students</a:t>
            </a:r>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Upcoming: revision/exams</a:t>
            </a:r>
          </a:p>
          <a:p>
            <a:pPr marL="45720" indent="0">
              <a:buNone/>
            </a:pPr>
            <a:endParaRPr lang="en-AU" dirty="0"/>
          </a:p>
          <a:p>
            <a:pPr marL="45720" indent="0">
              <a:buNone/>
            </a:pPr>
            <a:r>
              <a:rPr lang="en-AU" dirty="0" smtClean="0"/>
              <a:t>Follow: Facebook, Carpe Diem Counselling and Coaching</a:t>
            </a:r>
          </a:p>
          <a:p>
            <a:pPr marL="45720" indent="0">
              <a:buNone/>
            </a:pPr>
            <a:endParaRPr lang="en-AU" dirty="0"/>
          </a:p>
          <a:p>
            <a:pPr marL="45720" indent="0">
              <a:buNone/>
            </a:pPr>
            <a:r>
              <a:rPr lang="en-AU" dirty="0" smtClean="0"/>
              <a:t>More information: </a:t>
            </a:r>
            <a:r>
              <a:rPr lang="en-AU" dirty="0">
                <a:hlinkClick r:id="rId2"/>
              </a:rPr>
              <a:t>https://www.carpediemperth.com.au/</a:t>
            </a:r>
            <a:endParaRPr lang="en-AU" dirty="0"/>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3198185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Avoidance</a:t>
            </a:r>
            <a:endParaRPr lang="en-AU" sz="4000" dirty="0"/>
          </a:p>
        </p:txBody>
      </p:sp>
      <p:sp>
        <p:nvSpPr>
          <p:cNvPr id="3" name="Content Placeholder 2"/>
          <p:cNvSpPr>
            <a:spLocks noGrp="1"/>
          </p:cNvSpPr>
          <p:nvPr>
            <p:ph sz="quarter" idx="13"/>
          </p:nvPr>
        </p:nvSpPr>
        <p:spPr>
          <a:xfrm>
            <a:off x="467544" y="2204864"/>
            <a:ext cx="8208912" cy="3474720"/>
          </a:xfrm>
        </p:spPr>
        <p:txBody>
          <a:bodyPr>
            <a:normAutofit/>
          </a:bodyPr>
          <a:lstStyle/>
          <a:p>
            <a:pPr marL="45720" indent="0">
              <a:buNone/>
            </a:pPr>
            <a:r>
              <a:rPr lang="en-AU" dirty="0" smtClean="0"/>
              <a:t>Examples:</a:t>
            </a:r>
          </a:p>
          <a:p>
            <a:pPr>
              <a:buClr>
                <a:srgbClr val="FF0000"/>
              </a:buClr>
            </a:pPr>
            <a:r>
              <a:rPr lang="en-AU" dirty="0" smtClean="0"/>
              <a:t>Stopping going to class because you’ve failed a test</a:t>
            </a:r>
          </a:p>
          <a:p>
            <a:pPr>
              <a:buClr>
                <a:srgbClr val="FF0000"/>
              </a:buClr>
            </a:pPr>
            <a:r>
              <a:rPr lang="en-AU" dirty="0" smtClean="0"/>
              <a:t>Not going to consultations near the exam</a:t>
            </a:r>
          </a:p>
          <a:p>
            <a:pPr>
              <a:buClr>
                <a:srgbClr val="FF0000"/>
              </a:buClr>
            </a:pPr>
            <a:r>
              <a:rPr lang="en-AU" dirty="0" smtClean="0"/>
              <a:t>Having a panic attack when it’s time to do homework</a:t>
            </a:r>
          </a:p>
          <a:p>
            <a:pPr>
              <a:buClr>
                <a:srgbClr val="FF0000"/>
              </a:buClr>
            </a:pPr>
            <a:r>
              <a:rPr lang="en-AU" dirty="0" smtClean="0"/>
              <a:t>Drawing up complicated revision timetables to avoid actual revision</a:t>
            </a:r>
          </a:p>
          <a:p>
            <a:pPr>
              <a:buClr>
                <a:srgbClr val="FF0000"/>
              </a:buClr>
            </a:pPr>
            <a:r>
              <a:rPr lang="en-AU" dirty="0" smtClean="0"/>
              <a:t>Cleaning your house/rearranging your closet to avoid doing an assignment</a:t>
            </a:r>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3198185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Procrastination</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Procrastination: the </a:t>
            </a:r>
            <a:r>
              <a:rPr lang="en-AU" dirty="0"/>
              <a:t>avoidance of doing a task that needs to be </a:t>
            </a:r>
            <a:r>
              <a:rPr lang="en-AU" dirty="0" smtClean="0"/>
              <a:t>accomplished</a:t>
            </a:r>
          </a:p>
          <a:p>
            <a:pPr marL="45720" indent="0">
              <a:buNone/>
            </a:pPr>
            <a:endParaRPr lang="en-AU" dirty="0"/>
          </a:p>
          <a:p>
            <a:pPr marL="45720" indent="0">
              <a:buNone/>
            </a:pPr>
            <a:r>
              <a:rPr lang="en-AU" dirty="0" smtClean="0"/>
              <a:t>Some reasons: </a:t>
            </a:r>
          </a:p>
          <a:p>
            <a:pPr>
              <a:buClr>
                <a:srgbClr val="FF0000"/>
              </a:buClr>
            </a:pPr>
            <a:r>
              <a:rPr lang="en-AU" dirty="0" smtClean="0"/>
              <a:t>Low boredom/frustration tolerance</a:t>
            </a:r>
          </a:p>
          <a:p>
            <a:pPr>
              <a:buClr>
                <a:srgbClr val="FF0000"/>
              </a:buClr>
            </a:pPr>
            <a:r>
              <a:rPr lang="en-AU" dirty="0" smtClean="0"/>
              <a:t>Rebellion</a:t>
            </a:r>
          </a:p>
          <a:p>
            <a:pPr>
              <a:buClr>
                <a:srgbClr val="FF0000"/>
              </a:buClr>
            </a:pPr>
            <a:r>
              <a:rPr lang="en-AU" dirty="0" smtClean="0"/>
              <a:t>Anxiety</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3198185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Avoidance and anxiety</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pPr marL="45720" indent="0">
              <a:buNone/>
            </a:pPr>
            <a:r>
              <a:rPr lang="en-AU" dirty="0" smtClean="0"/>
              <a:t>Avoidance of the anxiety-provoking task helps to keep the anxiety and its consequences (discomfort) out of sight in the short term</a:t>
            </a:r>
          </a:p>
          <a:p>
            <a:pPr marL="45720" indent="0">
              <a:buNone/>
            </a:pPr>
            <a:endParaRPr lang="en-AU" dirty="0"/>
          </a:p>
          <a:p>
            <a:pPr marL="45720" indent="0">
              <a:buNone/>
            </a:pPr>
            <a:r>
              <a:rPr lang="en-AU" dirty="0" smtClean="0"/>
              <a:t>BUT</a:t>
            </a:r>
          </a:p>
          <a:p>
            <a:pPr marL="45720" indent="0">
              <a:buNone/>
            </a:pPr>
            <a:endParaRPr lang="en-AU" dirty="0"/>
          </a:p>
          <a:p>
            <a:pPr marL="45720" indent="0">
              <a:buNone/>
            </a:pPr>
            <a:r>
              <a:rPr lang="en-AU" dirty="0" smtClean="0"/>
              <a:t>It makes it worse in the long term!</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3198185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Avoidance and anxiety</a:t>
            </a:r>
            <a:endParaRPr lang="en-AU" sz="4000" dirty="0"/>
          </a:p>
        </p:txBody>
      </p:sp>
      <p:sp>
        <p:nvSpPr>
          <p:cNvPr id="3" name="Content Placeholder 2"/>
          <p:cNvSpPr>
            <a:spLocks noGrp="1"/>
          </p:cNvSpPr>
          <p:nvPr>
            <p:ph sz="quarter" idx="13"/>
          </p:nvPr>
        </p:nvSpPr>
        <p:spPr>
          <a:xfrm>
            <a:off x="1259632" y="2204864"/>
            <a:ext cx="6400800" cy="3474720"/>
          </a:xfrm>
        </p:spPr>
        <p:txBody>
          <a:bodyPr>
            <a:normAutofit lnSpcReduction="10000"/>
          </a:bodyPr>
          <a:lstStyle/>
          <a:p>
            <a:pPr marL="45720" indent="0">
              <a:buNone/>
            </a:pPr>
            <a:r>
              <a:rPr lang="en-AU" dirty="0" smtClean="0"/>
              <a:t>For example:</a:t>
            </a:r>
          </a:p>
          <a:p>
            <a:pPr marL="45720" indent="0">
              <a:buNone/>
            </a:pPr>
            <a:endParaRPr lang="en-AU" dirty="0"/>
          </a:p>
          <a:p>
            <a:pPr marL="45720" indent="0">
              <a:buNone/>
            </a:pPr>
            <a:r>
              <a:rPr lang="en-AU" dirty="0" smtClean="0"/>
              <a:t>Adam is concerned that he can’t understand accounting and is worried that he’ll fail his exam. Whenever he thinks about accounting he feels physical and emotional discomfort. So he avoids thinking about it, avoids going to tutorials in case he’s asked a question and concentrates on his other subjects. He goes on to fail the unit.</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3198185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Avoidance and anxiety</a:t>
            </a:r>
            <a:endParaRPr lang="en-AU" sz="4000" dirty="0"/>
          </a:p>
        </p:txBody>
      </p:sp>
      <p:sp>
        <p:nvSpPr>
          <p:cNvPr id="3" name="Content Placeholder 2"/>
          <p:cNvSpPr>
            <a:spLocks noGrp="1"/>
          </p:cNvSpPr>
          <p:nvPr>
            <p:ph sz="quarter" idx="13"/>
          </p:nvPr>
        </p:nvSpPr>
        <p:spPr>
          <a:xfrm>
            <a:off x="1259632" y="2204864"/>
            <a:ext cx="6400800" cy="3474720"/>
          </a:xfrm>
        </p:spPr>
        <p:txBody>
          <a:bodyPr>
            <a:normAutofit/>
          </a:bodyPr>
          <a:lstStyle/>
          <a:p>
            <a:pPr marL="45720" indent="0">
              <a:buNone/>
            </a:pPr>
            <a:r>
              <a:rPr lang="en-AU" dirty="0" smtClean="0"/>
              <a:t>The failure reinforces Adam’s fear of accounting and reinforces his physical symptoms and emotional discomfort.</a:t>
            </a:r>
          </a:p>
          <a:p>
            <a:pPr marL="45720" indent="0">
              <a:buNone/>
            </a:pPr>
            <a:endParaRPr lang="en-AU" dirty="0"/>
          </a:p>
          <a:p>
            <a:pPr marL="45720" indent="0">
              <a:buNone/>
            </a:pPr>
            <a:r>
              <a:rPr lang="en-AU" dirty="0" smtClean="0"/>
              <a:t>The avoidance can also lead to secondary discomfort i.e. he beats himself up about the fact that he’s avoiding the task.</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1475660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0688"/>
            <a:ext cx="6224479" cy="1143000"/>
          </a:xfrm>
        </p:spPr>
        <p:txBody>
          <a:bodyPr/>
          <a:lstStyle/>
          <a:p>
            <a:pPr marL="0" indent="0">
              <a:buNone/>
            </a:pPr>
            <a:r>
              <a:rPr lang="en-AU" sz="4000" dirty="0" smtClean="0"/>
              <a:t>The avoidance delusion</a:t>
            </a:r>
            <a:endParaRPr lang="en-AU" sz="4000" dirty="0"/>
          </a:p>
        </p:txBody>
      </p:sp>
      <p:sp>
        <p:nvSpPr>
          <p:cNvPr id="3" name="Content Placeholder 2"/>
          <p:cNvSpPr>
            <a:spLocks noGrp="1"/>
          </p:cNvSpPr>
          <p:nvPr>
            <p:ph sz="quarter" idx="13"/>
          </p:nvPr>
        </p:nvSpPr>
        <p:spPr>
          <a:xfrm>
            <a:off x="1259632" y="2204864"/>
            <a:ext cx="6400800" cy="3474720"/>
          </a:xfrm>
        </p:spPr>
        <p:txBody>
          <a:bodyPr/>
          <a:lstStyle/>
          <a:p>
            <a:r>
              <a:rPr lang="en-AU" dirty="0" smtClean="0"/>
              <a:t>Experience panicky feelings</a:t>
            </a:r>
          </a:p>
          <a:p>
            <a:r>
              <a:rPr lang="en-AU" dirty="0" smtClean="0"/>
              <a:t>Avoid anxiety-provoking task</a:t>
            </a:r>
          </a:p>
          <a:p>
            <a:r>
              <a:rPr lang="en-AU" dirty="0" smtClean="0"/>
              <a:t>Panicky feelings go away</a:t>
            </a:r>
          </a:p>
          <a:p>
            <a:r>
              <a:rPr lang="en-AU" dirty="0" smtClean="0"/>
              <a:t>Conclude that avoidance removed the panic</a:t>
            </a:r>
          </a:p>
          <a:p>
            <a:pPr marL="45720" indent="0">
              <a:buNone/>
            </a:pPr>
            <a:r>
              <a:rPr lang="en-AU" dirty="0" smtClean="0"/>
              <a:t>BUT </a:t>
            </a:r>
          </a:p>
          <a:p>
            <a:r>
              <a:rPr lang="en-AU" dirty="0" smtClean="0"/>
              <a:t>The panicky feelings would have gone away by themselves … (and in the meantime you’ve failed your exam!)</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656184" cy="1656184"/>
          </a:xfrm>
          <a:prstGeom prst="rect">
            <a:avLst/>
          </a:prstGeom>
        </p:spPr>
      </p:pic>
      <p:sp>
        <p:nvSpPr>
          <p:cNvPr id="7" name="Footer Placeholder 5"/>
          <p:cNvSpPr>
            <a:spLocks noGrp="1"/>
          </p:cNvSpPr>
          <p:nvPr>
            <p:ph type="ftr" sz="quarter" idx="11"/>
          </p:nvPr>
        </p:nvSpPr>
        <p:spPr>
          <a:xfrm>
            <a:off x="2123728" y="6172200"/>
            <a:ext cx="6696744" cy="365125"/>
          </a:xfrm>
        </p:spPr>
        <p:txBody>
          <a:bodyPr/>
          <a:lstStyle/>
          <a:p>
            <a:pPr algn="r"/>
            <a:r>
              <a:rPr lang="en-AU" sz="1600" dirty="0" smtClean="0">
                <a:solidFill>
                  <a:schemeClr val="bg2">
                    <a:lumMod val="25000"/>
                  </a:schemeClr>
                </a:solidFill>
              </a:rPr>
              <a:t>Carpe Diem Counselling and Coaching - seize the day ... today!</a:t>
            </a:r>
            <a:endParaRPr lang="en-US" sz="1600" dirty="0">
              <a:solidFill>
                <a:schemeClr val="bg2">
                  <a:lumMod val="25000"/>
                </a:schemeClr>
              </a:solidFill>
            </a:endParaRPr>
          </a:p>
        </p:txBody>
      </p:sp>
    </p:spTree>
    <p:extLst>
      <p:ext uri="{BB962C8B-B14F-4D97-AF65-F5344CB8AC3E}">
        <p14:creationId xmlns:p14="http://schemas.microsoft.com/office/powerpoint/2010/main" val="2962937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1380</TotalTime>
  <Words>905</Words>
  <Application>Microsoft Office PowerPoint</Application>
  <PresentationFormat>On-screen Show (4:3)</PresentationFormat>
  <Paragraphs>154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Slipstream</vt:lpstr>
      <vt:lpstr>Avoidance and anxiety</vt:lpstr>
      <vt:lpstr>Context: posts for students</vt:lpstr>
      <vt:lpstr>Context: posts for students</vt:lpstr>
      <vt:lpstr>Avoidance</vt:lpstr>
      <vt:lpstr>Procrastination</vt:lpstr>
      <vt:lpstr>Avoidance and anxiety</vt:lpstr>
      <vt:lpstr>Avoidance and anxiety</vt:lpstr>
      <vt:lpstr>Avoidance and anxiety</vt:lpstr>
      <vt:lpstr>The avoidance delusion</vt:lpstr>
      <vt:lpstr>The solution</vt:lpstr>
      <vt:lpstr>The solution</vt:lpstr>
      <vt:lpstr>Tackling the problem</vt:lpstr>
      <vt:lpstr>Tackling the problem</vt:lpstr>
      <vt:lpstr>Tackling the problem</vt:lpstr>
      <vt:lpstr>Tackling the problem</vt:lpstr>
      <vt:lpstr>Tackling the problem</vt:lpstr>
      <vt:lpstr>Tackling the problem</vt:lpstr>
      <vt:lpstr>Tackling the problem</vt:lpstr>
      <vt:lpstr>Tackling the problem</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Avoidance and anxiety</dc:title>
  <dc:creator>Connie</dc:creator>
  <cp:lastModifiedBy>Connie</cp:lastModifiedBy>
  <cp:revision>19</cp:revision>
  <cp:lastPrinted>2019-03-27T01:54:48Z</cp:lastPrinted>
  <dcterms:created xsi:type="dcterms:W3CDTF">2019-03-26T03:19:44Z</dcterms:created>
  <dcterms:modified xsi:type="dcterms:W3CDTF">2019-03-27T02:20:07Z</dcterms:modified>
</cp:coreProperties>
</file>